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AB6C81-7228-44A1-B002-152FCD594A7E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D637734-2CCF-41CE-AB2B-333E533BFD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AB6C81-7228-44A1-B002-152FCD594A7E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637734-2CCF-41CE-AB2B-333E533BFD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AB6C81-7228-44A1-B002-152FCD594A7E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637734-2CCF-41CE-AB2B-333E533BFD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AB6C81-7228-44A1-B002-152FCD594A7E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637734-2CCF-41CE-AB2B-333E533BFD5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AB6C81-7228-44A1-B002-152FCD594A7E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637734-2CCF-41CE-AB2B-333E533BFD5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AB6C81-7228-44A1-B002-152FCD594A7E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637734-2CCF-41CE-AB2B-333E533BFD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AB6C81-7228-44A1-B002-152FCD594A7E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637734-2CCF-41CE-AB2B-333E533BFD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AB6C81-7228-44A1-B002-152FCD594A7E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637734-2CCF-41CE-AB2B-333E533BFD5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AB6C81-7228-44A1-B002-152FCD594A7E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637734-2CCF-41CE-AB2B-333E533BFD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3AB6C81-7228-44A1-B002-152FCD594A7E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637734-2CCF-41CE-AB2B-333E533BFD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AB6C81-7228-44A1-B002-152FCD594A7E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D637734-2CCF-41CE-AB2B-333E533BFD5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3AB6C81-7228-44A1-B002-152FCD594A7E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D637734-2CCF-41CE-AB2B-333E533BFD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Passage Analysis Writing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is the difference between these two claims?  Which is better?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In </a:t>
            </a:r>
            <a:r>
              <a:rPr lang="en-US" sz="2000" u="sng" dirty="0" smtClean="0"/>
              <a:t>Touching Spirit Bear</a:t>
            </a:r>
            <a:r>
              <a:rPr lang="en-US" sz="2000" dirty="0" smtClean="0"/>
              <a:t>, a fictional novel written by Ben </a:t>
            </a:r>
            <a:r>
              <a:rPr lang="en-US" sz="2000" dirty="0" err="1" smtClean="0"/>
              <a:t>Mikaelsen</a:t>
            </a:r>
            <a:r>
              <a:rPr lang="en-US" sz="2000" dirty="0" smtClean="0"/>
              <a:t>, the main character, Cole Matthews, realizes that one can never get rid of anger; this realization allows him to make his anger more controllable and also helps on the path to Peter </a:t>
            </a:r>
            <a:r>
              <a:rPr lang="en-US" sz="2000" dirty="0" err="1" smtClean="0"/>
              <a:t>Driscal’s</a:t>
            </a:r>
            <a:r>
              <a:rPr lang="en-US" sz="2000" dirty="0" smtClean="0"/>
              <a:t> forgiveness.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In </a:t>
            </a:r>
            <a:r>
              <a:rPr lang="en-US" sz="2000" u="sng" dirty="0" smtClean="0"/>
              <a:t>Touching Spirit Bear</a:t>
            </a:r>
            <a:r>
              <a:rPr lang="en-US" sz="2000" dirty="0" smtClean="0"/>
              <a:t> by Ben </a:t>
            </a:r>
            <a:r>
              <a:rPr lang="en-US" sz="2000" dirty="0" err="1" smtClean="0"/>
              <a:t>Mikaelsen</a:t>
            </a:r>
            <a:r>
              <a:rPr lang="en-US" sz="2000" dirty="0" smtClean="0"/>
              <a:t>, the second passage is significant to this realistic fiction novel as a whole.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Claims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Underline titles of full works (quotation marks are for shorter works like poems, short stories, songs)</a:t>
            </a:r>
          </a:p>
          <a:p>
            <a:endParaRPr lang="en-US" dirty="0" smtClean="0"/>
          </a:p>
          <a:p>
            <a:r>
              <a:rPr lang="en-US" dirty="0" smtClean="0"/>
              <a:t>Differentiate between the author and the narrator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Avoid contractions (write out the words)</a:t>
            </a:r>
          </a:p>
          <a:p>
            <a:endParaRPr lang="en-US" dirty="0" smtClean="0"/>
          </a:p>
          <a:p>
            <a:r>
              <a:rPr lang="en-US" dirty="0" smtClean="0"/>
              <a:t>Avoid using the pronoun “you”</a:t>
            </a:r>
          </a:p>
          <a:p>
            <a:pPr lvl="1"/>
            <a:r>
              <a:rPr lang="en-US" dirty="0" smtClean="0"/>
              <a:t>Instead, use a person, one, people, etc.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Thoughts About Writing About Literature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Write in present tense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Avoid personal pronouns (I, we, my, me, etc.”  Eliminate phrases such as “I believe,” “I think,”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Be careful of “if” statements.  Focus on what </a:t>
            </a:r>
            <a:r>
              <a:rPr lang="en-US" u="sng" dirty="0" smtClean="0"/>
              <a:t>is</a:t>
            </a:r>
            <a:r>
              <a:rPr lang="en-US" dirty="0" smtClean="0"/>
              <a:t> in the text rather than hypothesizing about what could have been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Avoid empty adverbs and adjectives</a:t>
            </a:r>
          </a:p>
          <a:p>
            <a:pPr lvl="1"/>
            <a:r>
              <a:rPr lang="en-US" dirty="0" smtClean="0"/>
              <a:t>“this very exciting book”</a:t>
            </a:r>
          </a:p>
          <a:p>
            <a:pPr lvl="1"/>
            <a:r>
              <a:rPr lang="en-US" dirty="0" smtClean="0"/>
              <a:t>“extremely interesting plot”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Examples: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“In this passage. . .”</a:t>
            </a:r>
          </a:p>
          <a:p>
            <a:endParaRPr lang="en-US" dirty="0" smtClean="0"/>
          </a:p>
          <a:p>
            <a:r>
              <a:rPr lang="en-US" dirty="0" smtClean="0"/>
              <a:t>“My thesis is. . .”</a:t>
            </a:r>
          </a:p>
          <a:p>
            <a:endParaRPr lang="en-US" dirty="0" smtClean="0"/>
          </a:p>
          <a:p>
            <a:r>
              <a:rPr lang="en-US" dirty="0" smtClean="0"/>
              <a:t>“This quotes shows. . .”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overly blunt wording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think about why the passage is important to the work as a whole</a:t>
            </a:r>
          </a:p>
          <a:p>
            <a:r>
              <a:rPr lang="en-US" dirty="0" smtClean="0"/>
              <a:t>Does it:</a:t>
            </a:r>
          </a:p>
          <a:p>
            <a:pPr lvl="1"/>
            <a:r>
              <a:rPr lang="en-US" dirty="0" smtClean="0"/>
              <a:t>r</a:t>
            </a:r>
            <a:r>
              <a:rPr lang="en-US" dirty="0" smtClean="0"/>
              <a:t>eveal character?</a:t>
            </a:r>
          </a:p>
          <a:p>
            <a:pPr lvl="1"/>
            <a:r>
              <a:rPr lang="en-US" dirty="0" smtClean="0"/>
              <a:t>r</a:t>
            </a:r>
            <a:r>
              <a:rPr lang="en-US" dirty="0" smtClean="0"/>
              <a:t>elate to a theme?</a:t>
            </a:r>
          </a:p>
          <a:p>
            <a:pPr lvl="1"/>
            <a:r>
              <a:rPr lang="en-US" dirty="0" smtClean="0"/>
              <a:t>c</a:t>
            </a:r>
            <a:r>
              <a:rPr lang="en-US" dirty="0" smtClean="0"/>
              <a:t>ontribute to plot or a portion of plot?</a:t>
            </a:r>
          </a:p>
          <a:p>
            <a:pPr lvl="1"/>
            <a:r>
              <a:rPr lang="en-US" dirty="0" smtClean="0"/>
              <a:t>r</a:t>
            </a:r>
            <a:r>
              <a:rPr lang="en-US" dirty="0" smtClean="0"/>
              <a:t>epeat or stress certain words?</a:t>
            </a:r>
          </a:p>
          <a:p>
            <a:pPr lvl="1"/>
            <a:r>
              <a:rPr lang="en-US" dirty="0" smtClean="0"/>
              <a:t>c</a:t>
            </a:r>
            <a:r>
              <a:rPr lang="en-US" dirty="0" smtClean="0"/>
              <a:t>ontain symbolism that is important in the work?</a:t>
            </a:r>
          </a:p>
          <a:p>
            <a:pPr lvl="1"/>
            <a:r>
              <a:rPr lang="en-US" dirty="0" smtClean="0"/>
              <a:t>illuminate a conflict?</a:t>
            </a:r>
          </a:p>
          <a:p>
            <a:pPr lvl="1"/>
            <a:r>
              <a:rPr lang="en-US" dirty="0" smtClean="0"/>
              <a:t>m</a:t>
            </a:r>
            <a:r>
              <a:rPr lang="en-US" dirty="0" smtClean="0"/>
              <a:t>ake a new idea or concept obvious?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writing about a passage: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Next, pinpoint very specific portions of the passage to use to prove the overall point you’re making.  You should only use these words in your paragraph</a:t>
            </a:r>
          </a:p>
          <a:p>
            <a:endParaRPr lang="en-US" dirty="0" smtClean="0"/>
          </a:p>
          <a:p>
            <a:r>
              <a:rPr lang="en-US" dirty="0" smtClean="0"/>
              <a:t>Your explanation/analysis should use these words to fully explain the overall importance of the passage to the work as a whole.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Be sure that they fit into your sentences in a way that is grammatically correct:</a:t>
            </a:r>
          </a:p>
          <a:p>
            <a:pPr lvl="1"/>
            <a:r>
              <a:rPr lang="en-US" dirty="0" smtClean="0"/>
              <a:t>When </a:t>
            </a:r>
            <a:r>
              <a:rPr lang="en-US" dirty="0" smtClean="0"/>
              <a:t>Cole responds, he says, “. . .  . .” </a:t>
            </a:r>
          </a:p>
          <a:p>
            <a:pPr lvl="1"/>
            <a:r>
              <a:rPr lang="en-US" dirty="0" smtClean="0"/>
              <a:t>Peter’s forgiveness is proven by his words:  “. . .”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r>
              <a:rPr lang="en-US" dirty="0" smtClean="0"/>
              <a:t>Do not begin your analysis with “this quote” or “this quotation”</a:t>
            </a:r>
          </a:p>
          <a:p>
            <a:endParaRPr lang="en-US" dirty="0" smtClean="0"/>
          </a:p>
          <a:p>
            <a:r>
              <a:rPr lang="en-US" dirty="0" smtClean="0"/>
              <a:t>Instead use a noun to introduce:</a:t>
            </a:r>
          </a:p>
          <a:p>
            <a:pPr lvl="1"/>
            <a:r>
              <a:rPr lang="en-US" dirty="0" smtClean="0"/>
              <a:t>Cole’s words indicate. . . </a:t>
            </a:r>
          </a:p>
          <a:p>
            <a:pPr lvl="1"/>
            <a:r>
              <a:rPr lang="en-US" dirty="0" smtClean="0"/>
              <a:t>Peter’s response shows. . 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Use Analysis Verbs!  (list to follow!)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Incorporating Quotations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“No, Cole thought he should not be here” (</a:t>
            </a:r>
            <a:r>
              <a:rPr lang="en-US" dirty="0" err="1" smtClean="0"/>
              <a:t>Mikaelsen</a:t>
            </a:r>
            <a:r>
              <a:rPr lang="en-US" dirty="0" smtClean="0"/>
              <a:t> </a:t>
            </a:r>
            <a:r>
              <a:rPr lang="en-US" dirty="0" smtClean="0"/>
              <a:t>25).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Cole says, “When I hurt you, I hurt myself, too.  I don’t think I’ll ever heal </a:t>
            </a:r>
            <a:r>
              <a:rPr lang="en-US" dirty="0" err="1" smtClean="0"/>
              <a:t>froom</a:t>
            </a:r>
            <a:r>
              <a:rPr lang="en-US" dirty="0" smtClean="0"/>
              <a:t> what I did to you, but I’m sorry, Peter” (</a:t>
            </a:r>
            <a:r>
              <a:rPr lang="en-US" dirty="0" err="1" smtClean="0"/>
              <a:t>Mikaelsen</a:t>
            </a:r>
            <a:r>
              <a:rPr lang="en-US" dirty="0" smtClean="0"/>
              <a:t> 237).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Citations Should Look Like This: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try to include too much!  Focus on just the one idea in your claim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Be sure that your paragraph does not read like a list of items, rather than a thought-out paragraph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Writing Just One Paragraph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</TotalTime>
  <Words>506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Passage Analysis Writing Notes</vt:lpstr>
      <vt:lpstr>General Thoughts About Writing About Literature</vt:lpstr>
      <vt:lpstr>Slide 3</vt:lpstr>
      <vt:lpstr>Avoid overly blunt wording</vt:lpstr>
      <vt:lpstr>When writing about a passage:</vt:lpstr>
      <vt:lpstr>Slide 6</vt:lpstr>
      <vt:lpstr>When Incorporating Quotations</vt:lpstr>
      <vt:lpstr>Citations Should Look Like This:</vt:lpstr>
      <vt:lpstr>When Writing Just One Paragraph</vt:lpstr>
      <vt:lpstr>Writing Claims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Passage Analysis Writing Notes</dc:title>
  <dc:creator>Rose</dc:creator>
  <cp:lastModifiedBy>Rose</cp:lastModifiedBy>
  <cp:revision>7</cp:revision>
  <dcterms:created xsi:type="dcterms:W3CDTF">2014-10-16T01:23:37Z</dcterms:created>
  <dcterms:modified xsi:type="dcterms:W3CDTF">2014-10-16T02:15:22Z</dcterms:modified>
</cp:coreProperties>
</file>