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0" r:id="rId9"/>
    <p:sldId id="26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7689-96E2-4325-8EE0-5AF97A96AC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52C-3E60-4ED6-9033-302F9D0A5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A95EF2-D361-44F3-B142-6A36F68BE970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00BAB7-3E33-4B34-8B14-EE1B3A0757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Five-Paragraph Essay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Essays should be in MLA format.</a:t>
            </a:r>
          </a:p>
          <a:p>
            <a:r>
              <a:rPr lang="en-US" dirty="0" smtClean="0"/>
              <a:t>12-point font, Times New Roman</a:t>
            </a:r>
          </a:p>
          <a:p>
            <a:r>
              <a:rPr lang="en-US" dirty="0"/>
              <a:t>d</a:t>
            </a:r>
            <a:r>
              <a:rPr lang="en-US" dirty="0" smtClean="0"/>
              <a:t>ouble-spaced</a:t>
            </a:r>
          </a:p>
          <a:p>
            <a:r>
              <a:rPr lang="en-US" dirty="0" smtClean="0"/>
              <a:t>1-inch margins</a:t>
            </a:r>
          </a:p>
          <a:p>
            <a:r>
              <a:rPr lang="en-US" dirty="0" smtClean="0"/>
              <a:t>MLA heading on your first page</a:t>
            </a:r>
          </a:p>
          <a:p>
            <a:r>
              <a:rPr lang="en-US" dirty="0" smtClean="0"/>
              <a:t>Your last name and page number must be done as a header on every page of your essay</a:t>
            </a:r>
          </a:p>
          <a:p>
            <a:r>
              <a:rPr lang="en-US" dirty="0" smtClean="0"/>
              <a:t>You will be including a Works Cited page for each essay.</a:t>
            </a:r>
          </a:p>
          <a:p>
            <a:r>
              <a:rPr lang="en-US" dirty="0" smtClean="0"/>
              <a:t>Quotations must be cited using parenthetical citations (Golding 12).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John Smith</a:t>
            </a:r>
          </a:p>
          <a:p>
            <a:pPr>
              <a:buNone/>
            </a:pPr>
            <a:r>
              <a:rPr lang="en-US" dirty="0" smtClean="0"/>
              <a:t>Mrs. Dowd</a:t>
            </a:r>
          </a:p>
          <a:p>
            <a:pPr>
              <a:buNone/>
            </a:pPr>
            <a:r>
              <a:rPr lang="en-US" dirty="0" smtClean="0"/>
              <a:t>English 9H</a:t>
            </a:r>
          </a:p>
          <a:p>
            <a:pPr>
              <a:buNone/>
            </a:pPr>
            <a:r>
              <a:rPr lang="en-US" dirty="0" smtClean="0"/>
              <a:t>24 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Center the title:  Works Cited</a:t>
            </a:r>
          </a:p>
          <a:p>
            <a:r>
              <a:rPr lang="en-US" dirty="0" smtClean="0"/>
              <a:t>Entries go in alphabetical order by the author’s last name.</a:t>
            </a:r>
          </a:p>
          <a:p>
            <a:r>
              <a:rPr lang="en-US" dirty="0" smtClean="0"/>
              <a:t>Entries are </a:t>
            </a:r>
            <a:r>
              <a:rPr lang="en-US" dirty="0" err="1" smtClean="0"/>
              <a:t>doublespaced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first line of each entry is flush with the left margin; every subsequent line is indented.</a:t>
            </a:r>
          </a:p>
          <a:p>
            <a:r>
              <a:rPr lang="en-US" dirty="0" smtClean="0"/>
              <a:t>Check out the Purdue Owl English Handbook  on-line for help with Works Cited pages (and lots of  other questions about writing!)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Format for a novel, book, or play: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Author’s last name,  first.  Title.  Place of Publication:  Publisher, Date of Publication.  Type.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Ex.: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Lee, Harper.  </a:t>
            </a:r>
            <a:r>
              <a:rPr lang="en-US" sz="2800" i="1" dirty="0" smtClean="0"/>
              <a:t>To Kill a Mockingbird</a:t>
            </a:r>
            <a:r>
              <a:rPr lang="en-US" sz="2800" dirty="0" smtClean="0"/>
              <a:t>.  New York:  Grand Central Publishing, 1982.  Print.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other things!!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about literature in present tense (“the historical present”).</a:t>
            </a:r>
          </a:p>
          <a:p>
            <a:r>
              <a:rPr lang="en-US" dirty="0" smtClean="0"/>
              <a:t>Avoid the use of personal pronouns (both 1</a:t>
            </a:r>
            <a:r>
              <a:rPr lang="en-US" baseline="30000" dirty="0" smtClean="0"/>
              <a:t>st</a:t>
            </a:r>
            <a:r>
              <a:rPr lang="en-US" dirty="0" smtClean="0"/>
              <a:t> person and 2</a:t>
            </a:r>
            <a:r>
              <a:rPr lang="en-US" baseline="30000" dirty="0" smtClean="0"/>
              <a:t>nd</a:t>
            </a:r>
            <a:r>
              <a:rPr lang="en-US" dirty="0" smtClean="0"/>
              <a:t> person).</a:t>
            </a:r>
          </a:p>
          <a:p>
            <a:r>
              <a:rPr lang="en-US" dirty="0" smtClean="0"/>
              <a:t>Avoid phrases such as “I think,” “I believe,” etc.</a:t>
            </a:r>
          </a:p>
          <a:p>
            <a:r>
              <a:rPr lang="en-US" dirty="0" smtClean="0"/>
              <a:t>Avoid the use of contractions.</a:t>
            </a:r>
          </a:p>
          <a:p>
            <a:r>
              <a:rPr lang="en-US" dirty="0" smtClean="0"/>
              <a:t>Try to avoid overly formulaic language.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(What’s your point?)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tart with a hook</a:t>
            </a:r>
          </a:p>
          <a:p>
            <a:r>
              <a:rPr lang="en-US" dirty="0" smtClean="0"/>
              <a:t>Your introduction should move from general to specific.</a:t>
            </a:r>
          </a:p>
          <a:p>
            <a:r>
              <a:rPr lang="en-US" dirty="0" smtClean="0"/>
              <a:t>T.A.G. (title, author, genre)</a:t>
            </a:r>
          </a:p>
          <a:p>
            <a:r>
              <a:rPr lang="en-US" dirty="0"/>
              <a:t>i</a:t>
            </a:r>
            <a:r>
              <a:rPr lang="en-US" dirty="0" smtClean="0"/>
              <a:t>nclude brief background information that helps to set the scene for your essay</a:t>
            </a:r>
          </a:p>
          <a:p>
            <a:r>
              <a:rPr lang="en-US" dirty="0" smtClean="0"/>
              <a:t>claim </a:t>
            </a:r>
            <a:r>
              <a:rPr lang="en-US" dirty="0" smtClean="0"/>
              <a:t>(this should be the last sentence of your introduction)  Your </a:t>
            </a:r>
            <a:r>
              <a:rPr lang="en-US" dirty="0" smtClean="0"/>
              <a:t>claim</a:t>
            </a:r>
            <a:r>
              <a:rPr lang="en-US" dirty="0" smtClean="0"/>
              <a:t> </a:t>
            </a:r>
            <a:r>
              <a:rPr lang="en-US" dirty="0" smtClean="0"/>
              <a:t>should make a connection to an overall theme of the piece of literature you’re writing about.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Statement/Claim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claim should answer all parts of the prompt.</a:t>
            </a:r>
          </a:p>
          <a:p>
            <a:r>
              <a:rPr lang="en-US" dirty="0" smtClean="0"/>
              <a:t>Your claim statement should answer the question “What’s your point?” (It should connect to an overall theme)</a:t>
            </a:r>
          </a:p>
          <a:p>
            <a:r>
              <a:rPr lang="en-US" dirty="0" smtClean="0"/>
              <a:t>Once you have established your claim, you are obligated to follow through on that idea in  your body paragraphs.</a:t>
            </a:r>
          </a:p>
          <a:p>
            <a:r>
              <a:rPr lang="en-US" dirty="0" smtClean="0"/>
              <a:t>Your </a:t>
            </a:r>
            <a:r>
              <a:rPr lang="en-US" dirty="0" smtClean="0"/>
              <a:t>claim</a:t>
            </a:r>
            <a:r>
              <a:rPr lang="en-US" dirty="0" smtClean="0"/>
              <a:t> </a:t>
            </a:r>
            <a:r>
              <a:rPr lang="en-US" dirty="0" smtClean="0"/>
              <a:t>both </a:t>
            </a:r>
            <a:r>
              <a:rPr lang="en-US" u="sng" dirty="0" smtClean="0"/>
              <a:t>obligates</a:t>
            </a:r>
            <a:r>
              <a:rPr lang="en-US" dirty="0" smtClean="0"/>
              <a:t> and </a:t>
            </a:r>
            <a:r>
              <a:rPr lang="en-US" u="sng" dirty="0" smtClean="0"/>
              <a:t>guides</a:t>
            </a:r>
            <a:r>
              <a:rPr lang="en-US" dirty="0" smtClean="0"/>
              <a:t> you as  you write.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Body Paragraphs</a:t>
            </a:r>
            <a:br>
              <a:rPr lang="en-US" dirty="0" smtClean="0"/>
            </a:br>
            <a:r>
              <a:rPr lang="en-US" dirty="0" smtClean="0"/>
              <a:t>(Where is your evidence?)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 Sentence (includes transition, topic of paragraph, connection back to thesis)</a:t>
            </a:r>
          </a:p>
          <a:p>
            <a:r>
              <a:rPr lang="en-US" dirty="0" smtClean="0"/>
              <a:t>Context of the piece of literature you are writing about</a:t>
            </a:r>
          </a:p>
          <a:p>
            <a:r>
              <a:rPr lang="en-US" dirty="0" smtClean="0"/>
              <a:t>Specific evidence (quotations or specific details)</a:t>
            </a:r>
          </a:p>
          <a:p>
            <a:r>
              <a:rPr lang="en-US" dirty="0" smtClean="0"/>
              <a:t>Analysis of evidence (use nouns after quotations and analysis verbs!)</a:t>
            </a:r>
          </a:p>
          <a:p>
            <a:r>
              <a:rPr lang="en-US" dirty="0" smtClean="0"/>
              <a:t>Clincher statement (a connection back to your thesis)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Quotations should not be an island in your paragraph.</a:t>
            </a:r>
          </a:p>
          <a:p>
            <a:r>
              <a:rPr lang="en-US" dirty="0" smtClean="0"/>
              <a:t>They should: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e integrated into your writing in a way that is grammatically correct.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ave a lead-in (information that provides context and the name of the speaker, if applicable).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e thoroughly explained and analyzed.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Apply the “two-to-one” guideline: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Analysis requires twice as much writing as the evidence it refers to.</a:t>
            </a:r>
          </a:p>
          <a:p>
            <a:pPr algn="ctr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800" dirty="0" smtClean="0"/>
              <a:t>Remember to use analysis verbs!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Analysis Verbs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demonstrate			illustrate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en-US" dirty="0" smtClean="0"/>
              <a:t>uggest				highlight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dirty="0" smtClean="0"/>
              <a:t>mphasize				show </a:t>
            </a:r>
          </a:p>
          <a:p>
            <a:pPr>
              <a:buNone/>
            </a:pPr>
            <a:r>
              <a:rPr lang="en-US" dirty="0" smtClean="0"/>
              <a:t>r</a:t>
            </a:r>
            <a:r>
              <a:rPr lang="en-US" dirty="0" smtClean="0"/>
              <a:t>eveal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should use at least one analysis verb in each body paragraph!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 and Analysis Verbs after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Ex. 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Just </a:t>
            </a:r>
            <a:r>
              <a:rPr lang="en-US" dirty="0" smtClean="0"/>
              <a:t>before T. Ray leaves Lily with the Boatwright</a:t>
            </a:r>
          </a:p>
          <a:p>
            <a:pPr>
              <a:buNone/>
            </a:pPr>
            <a:r>
              <a:rPr lang="en-US" dirty="0" smtClean="0"/>
              <a:t>sisters, he says, “I could tell you I did it.  That’s what</a:t>
            </a:r>
          </a:p>
          <a:p>
            <a:pPr>
              <a:buNone/>
            </a:pPr>
            <a:r>
              <a:rPr lang="en-US" dirty="0" smtClean="0"/>
              <a:t>you </a:t>
            </a:r>
            <a:r>
              <a:rPr lang="en-US" dirty="0" err="1" smtClean="0"/>
              <a:t>wanna</a:t>
            </a:r>
            <a:r>
              <a:rPr lang="en-US" dirty="0" smtClean="0"/>
              <a:t> hear.  I could tell you she did it to herself,</a:t>
            </a:r>
          </a:p>
          <a:p>
            <a:pPr>
              <a:buNone/>
            </a:pPr>
            <a:r>
              <a:rPr lang="en-US" dirty="0" smtClean="0"/>
              <a:t>but both ways I’d be lying.  It was you who did it, Lily. </a:t>
            </a:r>
          </a:p>
          <a:p>
            <a:pPr>
              <a:buNone/>
            </a:pPr>
            <a:r>
              <a:rPr lang="en-US" dirty="0" smtClean="0"/>
              <a:t>You didn’t mean it, but it was you” (Kidd 299).  T.</a:t>
            </a:r>
          </a:p>
          <a:p>
            <a:pPr>
              <a:buNone/>
            </a:pPr>
            <a:r>
              <a:rPr lang="en-US" dirty="0" smtClean="0"/>
              <a:t>Ray’s words reveal. . . 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Notice that the words after the quotation are not </a:t>
            </a:r>
            <a:r>
              <a:rPr lang="en-US" i="1" dirty="0" smtClean="0"/>
              <a:t>this quotation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br>
              <a:rPr lang="en-US" dirty="0" smtClean="0"/>
            </a:br>
            <a:r>
              <a:rPr lang="en-US" dirty="0" smtClean="0"/>
              <a:t>(Why does it matter?)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Restate claim in different language</a:t>
            </a:r>
          </a:p>
          <a:p>
            <a:r>
              <a:rPr lang="en-US" dirty="0" smtClean="0"/>
              <a:t>Your conclusion should move from specific to general.</a:t>
            </a:r>
          </a:p>
          <a:p>
            <a:r>
              <a:rPr lang="en-US" dirty="0" smtClean="0"/>
              <a:t>Tie your conclusion back to your essay’s opening statement OR to an overall universal idea.</a:t>
            </a:r>
          </a:p>
          <a:p>
            <a:r>
              <a:rPr lang="en-US" dirty="0" smtClean="0"/>
              <a:t>Think about why the content of your essay is important.  </a:t>
            </a:r>
            <a:r>
              <a:rPr lang="en-US" i="1" dirty="0" smtClean="0"/>
              <a:t>Why does it matter?  What is important about your topic and what you’ve said about it?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96</TotalTime>
  <Words>691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Five-Paragraph Essay</vt:lpstr>
      <vt:lpstr>Introduction (What’s your point?)</vt:lpstr>
      <vt:lpstr>Thesis Statement/Claim</vt:lpstr>
      <vt:lpstr>Body Paragraphs (Where is your evidence?)</vt:lpstr>
      <vt:lpstr>Introducing Quotations</vt:lpstr>
      <vt:lpstr>Rule of Analysis</vt:lpstr>
      <vt:lpstr>Analysis Verbs</vt:lpstr>
      <vt:lpstr>Nouns and Analysis Verbs after Quotations</vt:lpstr>
      <vt:lpstr>Conclusion (Why does it matter?)</vt:lpstr>
      <vt:lpstr>Other Things!</vt:lpstr>
      <vt:lpstr>MLA Heading</vt:lpstr>
      <vt:lpstr>Works Cited Page</vt:lpstr>
      <vt:lpstr>Works Cited</vt:lpstr>
      <vt:lpstr>More other things!!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Five-Paragraph Essay</dc:title>
  <dc:creator>Rose</dc:creator>
  <cp:lastModifiedBy>Rose</cp:lastModifiedBy>
  <cp:revision>13</cp:revision>
  <dcterms:created xsi:type="dcterms:W3CDTF">2012-10-10T00:42:26Z</dcterms:created>
  <dcterms:modified xsi:type="dcterms:W3CDTF">2015-09-15T01:54:01Z</dcterms:modified>
</cp:coreProperties>
</file>